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  <p:sldId id="265" r:id="rId38"/>
    <p:sldId id="266" r:id="rId39"/>
    <p:sldId id="267" r:id="rId40"/>
    <p:sldId id="268" r:id="rId41"/>
    <p:sldId id="269" r:id="rId42"/>
    <p:sldId id="270" r:id="rId43"/>
    <p:sldId id="271" r:id="rId4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Blanka" charset="1" panose="00000000000000000000"/>
      <p:regular r:id="rId14"/>
    </p:embeddedFont>
    <p:embeddedFont>
      <p:font typeface="Canva Sans" charset="1" panose="020B0503030501040103"/>
      <p:regular r:id="rId15"/>
    </p:embeddedFont>
    <p:embeddedFont>
      <p:font typeface="Canva Sans Bold" charset="1" panose="020B0803030501040103"/>
      <p:regular r:id="rId16"/>
    </p:embeddedFont>
    <p:embeddedFont>
      <p:font typeface="Canva Sans Italics" charset="1" panose="020B0503030501040103"/>
      <p:regular r:id="rId17"/>
    </p:embeddedFont>
    <p:embeddedFont>
      <p:font typeface="Canva Sans Bold Italics" charset="1" panose="020B0803030501040103"/>
      <p:regular r:id="rId18"/>
    </p:embeddedFont>
    <p:embeddedFont>
      <p:font typeface="Canva Sans Medium" charset="1" panose="020B0603030501040103"/>
      <p:regular r:id="rId19"/>
    </p:embeddedFont>
    <p:embeddedFont>
      <p:font typeface="Canva Sans Medium Italics" charset="1" panose="020B0603030501040103"/>
      <p:regular r:id="rId20"/>
    </p:embeddedFont>
    <p:embeddedFont>
      <p:font typeface="Open Sans" charset="1" panose="020B0606030504020204"/>
      <p:regular r:id="rId21"/>
    </p:embeddedFont>
    <p:embeddedFont>
      <p:font typeface="Open Sans Bold" charset="1" panose="020B0806030504020204"/>
      <p:regular r:id="rId22"/>
    </p:embeddedFont>
    <p:embeddedFont>
      <p:font typeface="Open Sans Italics" charset="1" panose="020B0606030504020204"/>
      <p:regular r:id="rId23"/>
    </p:embeddedFont>
    <p:embeddedFont>
      <p:font typeface="Open Sans Bold Italics" charset="1" panose="020B0806030504020204"/>
      <p:regular r:id="rId24"/>
    </p:embeddedFont>
    <p:embeddedFont>
      <p:font typeface="Open Sans Light" charset="1" panose="020B0306030504020204"/>
      <p:regular r:id="rId25"/>
    </p:embeddedFont>
    <p:embeddedFont>
      <p:font typeface="Open Sans Light Italics" charset="1" panose="020B0306030504020204"/>
      <p:regular r:id="rId26"/>
    </p:embeddedFont>
    <p:embeddedFont>
      <p:font typeface="Open Sans Ultra-Bold" charset="1" panose="00000000000000000000"/>
      <p:regular r:id="rId27"/>
    </p:embeddedFont>
    <p:embeddedFont>
      <p:font typeface="Open Sans Ultra-Bold Italics" charset="1" panose="000000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slides/slide1.xml" Type="http://schemas.openxmlformats.org/officeDocument/2006/relationships/slide"/><Relationship Id="rId3" Target="viewProps.xml" Type="http://schemas.openxmlformats.org/officeDocument/2006/relationships/viewProps"/><Relationship Id="rId30" Target="slides/slide2.xml" Type="http://schemas.openxmlformats.org/officeDocument/2006/relationships/slide"/><Relationship Id="rId31" Target="slides/slide3.xml" Type="http://schemas.openxmlformats.org/officeDocument/2006/relationships/slide"/><Relationship Id="rId32" Target="slides/slide4.xml" Type="http://schemas.openxmlformats.org/officeDocument/2006/relationships/slide"/><Relationship Id="rId33" Target="slides/slide5.xml" Type="http://schemas.openxmlformats.org/officeDocument/2006/relationships/slide"/><Relationship Id="rId34" Target="slides/slide6.xml" Type="http://schemas.openxmlformats.org/officeDocument/2006/relationships/slide"/><Relationship Id="rId35" Target="slides/slide7.xml" Type="http://schemas.openxmlformats.org/officeDocument/2006/relationships/slide"/><Relationship Id="rId36" Target="slides/slide8.xml" Type="http://schemas.openxmlformats.org/officeDocument/2006/relationships/slide"/><Relationship Id="rId37" Target="slides/slide9.xml" Type="http://schemas.openxmlformats.org/officeDocument/2006/relationships/slide"/><Relationship Id="rId38" Target="slides/slide10.xml" Type="http://schemas.openxmlformats.org/officeDocument/2006/relationships/slide"/><Relationship Id="rId39" Target="slides/slide11.xml" Type="http://schemas.openxmlformats.org/officeDocument/2006/relationships/slide"/><Relationship Id="rId4" Target="theme/theme1.xml" Type="http://schemas.openxmlformats.org/officeDocument/2006/relationships/theme"/><Relationship Id="rId40" Target="slides/slide12.xml" Type="http://schemas.openxmlformats.org/officeDocument/2006/relationships/slide"/><Relationship Id="rId41" Target="slides/slide13.xml" Type="http://schemas.openxmlformats.org/officeDocument/2006/relationships/slide"/><Relationship Id="rId42" Target="slides/slide14.xml" Type="http://schemas.openxmlformats.org/officeDocument/2006/relationships/slide"/><Relationship Id="rId43" Target="slides/slide15.xml" Type="http://schemas.openxmlformats.org/officeDocument/2006/relationships/slide"/><Relationship Id="rId44" Target="slides/slide16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gif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https://arxiv.org/list/cs.CL/recent" TargetMode="External" Type="http://schemas.openxmlformats.org/officeDocument/2006/relationships/hyperlink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A7D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62582" y="3367474"/>
            <a:ext cx="4133298" cy="3552053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E87B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295275"/>
              <a:ext cx="584200" cy="993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97"/>
                </a:lnSpc>
                <a:spcBef>
                  <a:spcPct val="0"/>
                </a:spcBef>
              </a:pPr>
              <a:r>
                <a:rPr lang="en-US" sz="14997">
                  <a:solidFill>
                    <a:srgbClr val="000000"/>
                  </a:solidFill>
                  <a:latin typeface="Blanka"/>
                </a:rPr>
                <a:t>L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438921" y="3367474"/>
            <a:ext cx="4133298" cy="3552053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2DA6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14300" y="-285750"/>
              <a:ext cx="584200" cy="984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0"/>
                </a:lnSpc>
                <a:spcBef>
                  <a:spcPct val="0"/>
                </a:spcBef>
              </a:pPr>
              <a:r>
                <a:rPr lang="en-US" sz="15000">
                  <a:solidFill>
                    <a:srgbClr val="000000"/>
                  </a:solidFill>
                  <a:latin typeface="Blanka"/>
                </a:rPr>
                <a:t>U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715521" y="3367474"/>
            <a:ext cx="4133298" cy="3552053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D1508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-285750"/>
              <a:ext cx="584200" cy="984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0"/>
                </a:lnSpc>
                <a:spcBef>
                  <a:spcPct val="0"/>
                </a:spcBef>
              </a:pPr>
              <a:r>
                <a:rPr lang="en-US" sz="15000">
                  <a:solidFill>
                    <a:srgbClr val="000000"/>
                  </a:solidFill>
                  <a:latin typeface="Blanka"/>
                </a:rPr>
                <a:t>P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992121" y="3367474"/>
            <a:ext cx="4133298" cy="3552053"/>
            <a:chOff x="0" y="0"/>
            <a:chExt cx="812800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CA6B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285750"/>
              <a:ext cx="584200" cy="984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0"/>
                </a:lnSpc>
                <a:spcBef>
                  <a:spcPct val="0"/>
                </a:spcBef>
              </a:pPr>
              <a:r>
                <a:rPr lang="en-US" sz="15000">
                  <a:solidFill>
                    <a:srgbClr val="000000"/>
                  </a:solidFill>
                  <a:latin typeface="Blanka"/>
                </a:rPr>
                <a:t>A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623677" y="801666"/>
            <a:ext cx="16749095" cy="227034"/>
            <a:chOff x="0" y="0"/>
            <a:chExt cx="4411284" cy="5979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411284" cy="59795"/>
            </a:xfrm>
            <a:custGeom>
              <a:avLst/>
              <a:gdLst/>
              <a:ahLst/>
              <a:cxnLst/>
              <a:rect r="r" b="b" t="t" l="l"/>
              <a:pathLst>
                <a:path h="59795" w="4411284">
                  <a:moveTo>
                    <a:pt x="0" y="0"/>
                  </a:moveTo>
                  <a:lnTo>
                    <a:pt x="4411284" y="0"/>
                  </a:lnTo>
                  <a:lnTo>
                    <a:pt x="4411284" y="59795"/>
                  </a:lnTo>
                  <a:lnTo>
                    <a:pt x="0" y="59795"/>
                  </a:lnTo>
                  <a:close/>
                </a:path>
              </a:pathLst>
            </a:custGeom>
            <a:solidFill>
              <a:srgbClr val="1E1E4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411284" cy="978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201110" y="2480379"/>
            <a:ext cx="4993868" cy="887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E1E49"/>
                </a:solidFill>
                <a:latin typeface="DM Sans Bold"/>
              </a:rPr>
              <a:t>Proyecto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2162582" y="9262676"/>
            <a:ext cx="16749095" cy="227034"/>
            <a:chOff x="0" y="0"/>
            <a:chExt cx="4411284" cy="5979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411284" cy="59795"/>
            </a:xfrm>
            <a:custGeom>
              <a:avLst/>
              <a:gdLst/>
              <a:ahLst/>
              <a:cxnLst/>
              <a:rect r="r" b="b" t="t" l="l"/>
              <a:pathLst>
                <a:path h="59795" w="4411284">
                  <a:moveTo>
                    <a:pt x="0" y="0"/>
                  </a:moveTo>
                  <a:lnTo>
                    <a:pt x="4411284" y="0"/>
                  </a:lnTo>
                  <a:lnTo>
                    <a:pt x="4411284" y="59795"/>
                  </a:lnTo>
                  <a:lnTo>
                    <a:pt x="0" y="59795"/>
                  </a:lnTo>
                  <a:close/>
                </a:path>
              </a:pathLst>
            </a:custGeom>
            <a:solidFill>
              <a:srgbClr val="1E1E49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4411284" cy="978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-1599010" y="1204586"/>
            <a:ext cx="16749095" cy="227034"/>
            <a:chOff x="0" y="0"/>
            <a:chExt cx="4411284" cy="5979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411284" cy="59795"/>
            </a:xfrm>
            <a:custGeom>
              <a:avLst/>
              <a:gdLst/>
              <a:ahLst/>
              <a:cxnLst/>
              <a:rect r="r" b="b" t="t" l="l"/>
              <a:pathLst>
                <a:path h="59795" w="4411284">
                  <a:moveTo>
                    <a:pt x="0" y="0"/>
                  </a:moveTo>
                  <a:lnTo>
                    <a:pt x="4411284" y="0"/>
                  </a:lnTo>
                  <a:lnTo>
                    <a:pt x="4411284" y="59795"/>
                  </a:lnTo>
                  <a:lnTo>
                    <a:pt x="0" y="59795"/>
                  </a:lnTo>
                  <a:close/>
                </a:path>
              </a:pathLst>
            </a:custGeom>
            <a:solidFill>
              <a:srgbClr val="1E1E49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4411284" cy="978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3201110" y="8853101"/>
            <a:ext cx="16749095" cy="227034"/>
            <a:chOff x="0" y="0"/>
            <a:chExt cx="4411284" cy="5979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411284" cy="59795"/>
            </a:xfrm>
            <a:custGeom>
              <a:avLst/>
              <a:gdLst/>
              <a:ahLst/>
              <a:cxnLst/>
              <a:rect r="r" b="b" t="t" l="l"/>
              <a:pathLst>
                <a:path h="59795" w="4411284">
                  <a:moveTo>
                    <a:pt x="0" y="0"/>
                  </a:moveTo>
                  <a:lnTo>
                    <a:pt x="4411284" y="0"/>
                  </a:lnTo>
                  <a:lnTo>
                    <a:pt x="4411284" y="59795"/>
                  </a:lnTo>
                  <a:lnTo>
                    <a:pt x="0" y="59795"/>
                  </a:lnTo>
                  <a:close/>
                </a:path>
              </a:pathLst>
            </a:custGeom>
            <a:solidFill>
              <a:srgbClr val="1E1E49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4411284" cy="978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197671" y="9670686"/>
            <a:ext cx="17236597" cy="227034"/>
            <a:chOff x="0" y="0"/>
            <a:chExt cx="4539680" cy="5979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539680" cy="59795"/>
            </a:xfrm>
            <a:custGeom>
              <a:avLst/>
              <a:gdLst/>
              <a:ahLst/>
              <a:cxnLst/>
              <a:rect r="r" b="b" t="t" l="l"/>
              <a:pathLst>
                <a:path h="59795" w="4539680">
                  <a:moveTo>
                    <a:pt x="0" y="0"/>
                  </a:moveTo>
                  <a:lnTo>
                    <a:pt x="4539680" y="0"/>
                  </a:lnTo>
                  <a:lnTo>
                    <a:pt x="4539680" y="59795"/>
                  </a:lnTo>
                  <a:lnTo>
                    <a:pt x="0" y="59795"/>
                  </a:lnTo>
                  <a:close/>
                </a:path>
              </a:pathLst>
            </a:custGeom>
            <a:solidFill>
              <a:srgbClr val="1E1E49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4539680" cy="978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-257746" y="393657"/>
            <a:ext cx="17236597" cy="227034"/>
            <a:chOff x="0" y="0"/>
            <a:chExt cx="4539680" cy="5979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539680" cy="59795"/>
            </a:xfrm>
            <a:custGeom>
              <a:avLst/>
              <a:gdLst/>
              <a:ahLst/>
              <a:cxnLst/>
              <a:rect r="r" b="b" t="t" l="l"/>
              <a:pathLst>
                <a:path h="59795" w="4539680">
                  <a:moveTo>
                    <a:pt x="0" y="0"/>
                  </a:moveTo>
                  <a:lnTo>
                    <a:pt x="4539680" y="0"/>
                  </a:lnTo>
                  <a:lnTo>
                    <a:pt x="4539680" y="59795"/>
                  </a:lnTo>
                  <a:lnTo>
                    <a:pt x="0" y="59795"/>
                  </a:lnTo>
                  <a:close/>
                </a:path>
              </a:pathLst>
            </a:custGeom>
            <a:solidFill>
              <a:srgbClr val="1E1E49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4539680" cy="978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1780667" y="6824276"/>
            <a:ext cx="5198185" cy="887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E1E49"/>
                </a:solidFill>
                <a:latin typeface="DM Sans Bold"/>
              </a:rPr>
              <a:t>ARXIV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437617" y="1689725"/>
            <a:ext cx="3375602" cy="1362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39"/>
              </a:lnSpc>
            </a:pPr>
            <a:r>
              <a:rPr lang="en-US" sz="2599">
                <a:solidFill>
                  <a:srgbClr val="1E1E49"/>
                </a:solidFill>
                <a:latin typeface="Open Sans Bold"/>
              </a:rPr>
              <a:t>Sebastian Bouroncle</a:t>
            </a:r>
          </a:p>
          <a:p>
            <a:pPr algn="r">
              <a:lnSpc>
                <a:spcPts val="3639"/>
              </a:lnSpc>
            </a:pPr>
            <a:r>
              <a:rPr lang="en-US" sz="2599">
                <a:solidFill>
                  <a:srgbClr val="1E1E49"/>
                </a:solidFill>
                <a:latin typeface="Open Sans Bold"/>
              </a:rPr>
              <a:t>Luis Gonzalo García</a:t>
            </a:r>
          </a:p>
          <a:p>
            <a:pPr algn="r">
              <a:lnSpc>
                <a:spcPts val="3639"/>
              </a:lnSpc>
            </a:pPr>
            <a:r>
              <a:rPr lang="en-US" sz="2599">
                <a:solidFill>
                  <a:srgbClr val="1E1E49"/>
                </a:solidFill>
                <a:latin typeface="Open Sans Bold"/>
              </a:rPr>
              <a:t>Belén Muñoz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71888" y="0"/>
            <a:ext cx="6116112" cy="10287000"/>
          </a:xfrm>
          <a:custGeom>
            <a:avLst/>
            <a:gdLst/>
            <a:ahLst/>
            <a:cxnLst/>
            <a:rect r="r" b="b" t="t" l="l"/>
            <a:pathLst>
              <a:path h="10287000" w="6116112">
                <a:moveTo>
                  <a:pt x="0" y="0"/>
                </a:moveTo>
                <a:lnTo>
                  <a:pt x="6116112" y="0"/>
                </a:lnTo>
                <a:lnTo>
                  <a:pt x="611611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58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9489" y="627716"/>
            <a:ext cx="10330874" cy="7392640"/>
          </a:xfrm>
          <a:custGeom>
            <a:avLst/>
            <a:gdLst/>
            <a:ahLst/>
            <a:cxnLst/>
            <a:rect r="r" b="b" t="t" l="l"/>
            <a:pathLst>
              <a:path h="7392640" w="10330874">
                <a:moveTo>
                  <a:pt x="0" y="0"/>
                </a:moveTo>
                <a:lnTo>
                  <a:pt x="10330874" y="0"/>
                </a:lnTo>
                <a:lnTo>
                  <a:pt x="10330874" y="7392640"/>
                </a:lnTo>
                <a:lnTo>
                  <a:pt x="0" y="7392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62187" y="8398611"/>
            <a:ext cx="5262413" cy="1081432"/>
          </a:xfrm>
          <a:custGeom>
            <a:avLst/>
            <a:gdLst/>
            <a:ahLst/>
            <a:cxnLst/>
            <a:rect r="r" b="b" t="t" l="l"/>
            <a:pathLst>
              <a:path h="1081432" w="5262413">
                <a:moveTo>
                  <a:pt x="0" y="0"/>
                </a:moveTo>
                <a:lnTo>
                  <a:pt x="5262412" y="0"/>
                </a:lnTo>
                <a:lnTo>
                  <a:pt x="5262412" y="1081432"/>
                </a:lnTo>
                <a:lnTo>
                  <a:pt x="0" y="10814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9145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71888" y="0"/>
            <a:ext cx="6116112" cy="10287000"/>
          </a:xfrm>
          <a:custGeom>
            <a:avLst/>
            <a:gdLst/>
            <a:ahLst/>
            <a:cxnLst/>
            <a:rect r="r" b="b" t="t" l="l"/>
            <a:pathLst>
              <a:path h="10287000" w="6116112">
                <a:moveTo>
                  <a:pt x="0" y="0"/>
                </a:moveTo>
                <a:lnTo>
                  <a:pt x="6116112" y="0"/>
                </a:lnTo>
                <a:lnTo>
                  <a:pt x="611611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58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5759" y="1880302"/>
            <a:ext cx="11762778" cy="3263198"/>
          </a:xfrm>
          <a:custGeom>
            <a:avLst/>
            <a:gdLst/>
            <a:ahLst/>
            <a:cxnLst/>
            <a:rect r="r" b="b" t="t" l="l"/>
            <a:pathLst>
              <a:path h="3263198" w="11762778">
                <a:moveTo>
                  <a:pt x="0" y="0"/>
                </a:moveTo>
                <a:lnTo>
                  <a:pt x="11762779" y="0"/>
                </a:lnTo>
                <a:lnTo>
                  <a:pt x="11762779" y="3263198"/>
                </a:lnTo>
                <a:lnTo>
                  <a:pt x="0" y="32631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616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62389" y="7864129"/>
            <a:ext cx="6299409" cy="1221704"/>
          </a:xfrm>
          <a:custGeom>
            <a:avLst/>
            <a:gdLst/>
            <a:ahLst/>
            <a:cxnLst/>
            <a:rect r="r" b="b" t="t" l="l"/>
            <a:pathLst>
              <a:path h="1221704" w="6299409">
                <a:moveTo>
                  <a:pt x="0" y="0"/>
                </a:moveTo>
                <a:lnTo>
                  <a:pt x="6299409" y="0"/>
                </a:lnTo>
                <a:lnTo>
                  <a:pt x="6299409" y="1221704"/>
                </a:lnTo>
                <a:lnTo>
                  <a:pt x="0" y="12217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537537"/>
            <a:ext cx="9766787" cy="887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9. ORDENAR DATAFRAME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900571"/>
            <a:ext cx="9766787" cy="887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9. LUPITAS :)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A7D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54751" y="3663424"/>
            <a:ext cx="6106353" cy="1217747"/>
            <a:chOff x="0" y="0"/>
            <a:chExt cx="2037879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7879" cy="406400"/>
            </a:xfrm>
            <a:custGeom>
              <a:avLst/>
              <a:gdLst/>
              <a:ahLst/>
              <a:cxnLst/>
              <a:rect r="r" b="b" t="t" l="l"/>
              <a:pathLst>
                <a:path h="406400" w="2037879">
                  <a:moveTo>
                    <a:pt x="64660" y="0"/>
                  </a:moveTo>
                  <a:lnTo>
                    <a:pt x="1973219" y="0"/>
                  </a:lnTo>
                  <a:cubicBezTo>
                    <a:pt x="2008930" y="0"/>
                    <a:pt x="2037879" y="28949"/>
                    <a:pt x="2037879" y="64660"/>
                  </a:cubicBezTo>
                  <a:lnTo>
                    <a:pt x="2037879" y="341740"/>
                  </a:lnTo>
                  <a:cubicBezTo>
                    <a:pt x="2037879" y="377451"/>
                    <a:pt x="2008930" y="406400"/>
                    <a:pt x="1973219" y="406400"/>
                  </a:cubicBezTo>
                  <a:lnTo>
                    <a:pt x="64660" y="406400"/>
                  </a:lnTo>
                  <a:cubicBezTo>
                    <a:pt x="28949" y="406400"/>
                    <a:pt x="0" y="377451"/>
                    <a:pt x="0" y="341740"/>
                  </a:cubicBezTo>
                  <a:lnTo>
                    <a:pt x="0" y="64660"/>
                  </a:lnTo>
                  <a:cubicBezTo>
                    <a:pt x="0" y="28949"/>
                    <a:pt x="28949" y="0"/>
                    <a:pt x="64660" y="0"/>
                  </a:cubicBezTo>
                  <a:close/>
                </a:path>
              </a:pathLst>
            </a:custGeom>
            <a:solidFill>
              <a:srgbClr val="1E1E4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037879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459"/>
                </a:lnSpc>
              </a:pPr>
              <a:r>
                <a:rPr lang="en-US" sz="3899">
                  <a:solidFill>
                    <a:srgbClr val="FFFFFF"/>
                  </a:solidFill>
                  <a:latin typeface="DM Sans"/>
                </a:rPr>
                <a:t>Buscador por palabra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994504" y="3663424"/>
            <a:ext cx="6106353" cy="1217747"/>
            <a:chOff x="0" y="0"/>
            <a:chExt cx="2037879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37879" cy="406400"/>
            </a:xfrm>
            <a:custGeom>
              <a:avLst/>
              <a:gdLst/>
              <a:ahLst/>
              <a:cxnLst/>
              <a:rect r="r" b="b" t="t" l="l"/>
              <a:pathLst>
                <a:path h="406400" w="2037879">
                  <a:moveTo>
                    <a:pt x="64660" y="0"/>
                  </a:moveTo>
                  <a:lnTo>
                    <a:pt x="1973219" y="0"/>
                  </a:lnTo>
                  <a:cubicBezTo>
                    <a:pt x="2008930" y="0"/>
                    <a:pt x="2037879" y="28949"/>
                    <a:pt x="2037879" y="64660"/>
                  </a:cubicBezTo>
                  <a:lnTo>
                    <a:pt x="2037879" y="341740"/>
                  </a:lnTo>
                  <a:cubicBezTo>
                    <a:pt x="2037879" y="377451"/>
                    <a:pt x="2008930" y="406400"/>
                    <a:pt x="1973219" y="406400"/>
                  </a:cubicBezTo>
                  <a:lnTo>
                    <a:pt x="64660" y="406400"/>
                  </a:lnTo>
                  <a:cubicBezTo>
                    <a:pt x="28949" y="406400"/>
                    <a:pt x="0" y="377451"/>
                    <a:pt x="0" y="341740"/>
                  </a:cubicBezTo>
                  <a:lnTo>
                    <a:pt x="0" y="64660"/>
                  </a:lnTo>
                  <a:cubicBezTo>
                    <a:pt x="0" y="28949"/>
                    <a:pt x="28949" y="0"/>
                    <a:pt x="64660" y="0"/>
                  </a:cubicBezTo>
                  <a:close/>
                </a:path>
              </a:pathLst>
            </a:custGeom>
            <a:solidFill>
              <a:srgbClr val="1E1E4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037879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459"/>
                </a:lnSpc>
              </a:pPr>
              <a:r>
                <a:rPr lang="en-US" sz="3899">
                  <a:solidFill>
                    <a:srgbClr val="FFFFFF"/>
                  </a:solidFill>
                  <a:latin typeface="DM Sans"/>
                </a:rPr>
                <a:t>Buscador por tema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407928" y="6028116"/>
            <a:ext cx="6106353" cy="1217747"/>
            <a:chOff x="0" y="0"/>
            <a:chExt cx="2037879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37879" cy="406400"/>
            </a:xfrm>
            <a:custGeom>
              <a:avLst/>
              <a:gdLst/>
              <a:ahLst/>
              <a:cxnLst/>
              <a:rect r="r" b="b" t="t" l="l"/>
              <a:pathLst>
                <a:path h="406400" w="2037879">
                  <a:moveTo>
                    <a:pt x="64660" y="0"/>
                  </a:moveTo>
                  <a:lnTo>
                    <a:pt x="1973219" y="0"/>
                  </a:lnTo>
                  <a:cubicBezTo>
                    <a:pt x="2008930" y="0"/>
                    <a:pt x="2037879" y="28949"/>
                    <a:pt x="2037879" y="64660"/>
                  </a:cubicBezTo>
                  <a:lnTo>
                    <a:pt x="2037879" y="341740"/>
                  </a:lnTo>
                  <a:cubicBezTo>
                    <a:pt x="2037879" y="377451"/>
                    <a:pt x="2008930" y="406400"/>
                    <a:pt x="1973219" y="406400"/>
                  </a:cubicBezTo>
                  <a:lnTo>
                    <a:pt x="64660" y="406400"/>
                  </a:lnTo>
                  <a:cubicBezTo>
                    <a:pt x="28949" y="406400"/>
                    <a:pt x="0" y="377451"/>
                    <a:pt x="0" y="341740"/>
                  </a:cubicBezTo>
                  <a:lnTo>
                    <a:pt x="0" y="64660"/>
                  </a:lnTo>
                  <a:cubicBezTo>
                    <a:pt x="0" y="28949"/>
                    <a:pt x="28949" y="0"/>
                    <a:pt x="64660" y="0"/>
                  </a:cubicBezTo>
                  <a:close/>
                </a:path>
              </a:pathLst>
            </a:custGeom>
            <a:solidFill>
              <a:srgbClr val="1E1E4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2037879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459"/>
                </a:lnSpc>
              </a:pPr>
              <a:r>
                <a:rPr lang="en-US" sz="3899">
                  <a:solidFill>
                    <a:srgbClr val="FFFFFF"/>
                  </a:solidFill>
                  <a:latin typeface="DM Sans"/>
                </a:rPr>
                <a:t>Agrupar temas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8399" y="-12054"/>
            <a:ext cx="2774494" cy="2384331"/>
            <a:chOff x="0" y="0"/>
            <a:chExt cx="812800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CA6B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836854" y="1313165"/>
            <a:ext cx="13839051" cy="120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1E1E49"/>
                </a:solidFill>
                <a:latin typeface="DM Sans Bold"/>
              </a:rPr>
              <a:t>FUNCIONES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48399" y="2622525"/>
            <a:ext cx="2774494" cy="2384331"/>
            <a:chOff x="0" y="0"/>
            <a:chExt cx="812800" cy="698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D15081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8399" y="5254506"/>
            <a:ext cx="2774494" cy="2384331"/>
            <a:chOff x="0" y="0"/>
            <a:chExt cx="812800" cy="6985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E0514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48399" y="7886487"/>
            <a:ext cx="2774494" cy="2384331"/>
            <a:chOff x="0" y="0"/>
            <a:chExt cx="812800" cy="6985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EABC54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A7D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7789" y="3202665"/>
            <a:ext cx="3757723" cy="1208314"/>
            <a:chOff x="0" y="0"/>
            <a:chExt cx="989688" cy="3182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9689" cy="318239"/>
            </a:xfrm>
            <a:custGeom>
              <a:avLst/>
              <a:gdLst/>
              <a:ahLst/>
              <a:cxnLst/>
              <a:rect r="r" b="b" t="t" l="l"/>
              <a:pathLst>
                <a:path h="318239" w="989689">
                  <a:moveTo>
                    <a:pt x="105074" y="0"/>
                  </a:moveTo>
                  <a:lnTo>
                    <a:pt x="884615" y="0"/>
                  </a:lnTo>
                  <a:cubicBezTo>
                    <a:pt x="912482" y="0"/>
                    <a:pt x="939208" y="11070"/>
                    <a:pt x="958913" y="30775"/>
                  </a:cubicBezTo>
                  <a:cubicBezTo>
                    <a:pt x="978618" y="50481"/>
                    <a:pt x="989689" y="77206"/>
                    <a:pt x="989689" y="105074"/>
                  </a:cubicBezTo>
                  <a:lnTo>
                    <a:pt x="989689" y="213165"/>
                  </a:lnTo>
                  <a:cubicBezTo>
                    <a:pt x="989689" y="271196"/>
                    <a:pt x="942645" y="318239"/>
                    <a:pt x="884615" y="318239"/>
                  </a:cubicBezTo>
                  <a:lnTo>
                    <a:pt x="105074" y="318239"/>
                  </a:lnTo>
                  <a:cubicBezTo>
                    <a:pt x="47043" y="318239"/>
                    <a:pt x="0" y="271196"/>
                    <a:pt x="0" y="213165"/>
                  </a:cubicBezTo>
                  <a:lnTo>
                    <a:pt x="0" y="105074"/>
                  </a:lnTo>
                  <a:cubicBezTo>
                    <a:pt x="0" y="47043"/>
                    <a:pt x="47043" y="0"/>
                    <a:pt x="105074" y="0"/>
                  </a:cubicBezTo>
                  <a:close/>
                </a:path>
              </a:pathLst>
            </a:custGeom>
            <a:solidFill>
              <a:srgbClr val="D1508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989688" cy="3849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DM Sans"/>
                </a:rPr>
                <a:t>ORGANIZACION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071702" y="904875"/>
            <a:ext cx="12141875" cy="1038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1E1E49"/>
                </a:solidFill>
                <a:latin typeface="DM Sans Bold"/>
              </a:rPr>
              <a:t>USOS EN INVESTIGACION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262278" y="3233528"/>
            <a:ext cx="3194957" cy="1320249"/>
            <a:chOff x="0" y="0"/>
            <a:chExt cx="841470" cy="3477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41470" cy="347720"/>
            </a:xfrm>
            <a:custGeom>
              <a:avLst/>
              <a:gdLst/>
              <a:ahLst/>
              <a:cxnLst/>
              <a:rect r="r" b="b" t="t" l="l"/>
              <a:pathLst>
                <a:path h="347720" w="841470">
                  <a:moveTo>
                    <a:pt x="123582" y="0"/>
                  </a:moveTo>
                  <a:lnTo>
                    <a:pt x="717889" y="0"/>
                  </a:lnTo>
                  <a:cubicBezTo>
                    <a:pt x="750664" y="0"/>
                    <a:pt x="782098" y="13020"/>
                    <a:pt x="805274" y="36196"/>
                  </a:cubicBezTo>
                  <a:cubicBezTo>
                    <a:pt x="828450" y="59372"/>
                    <a:pt x="841470" y="90806"/>
                    <a:pt x="841470" y="123582"/>
                  </a:cubicBezTo>
                  <a:lnTo>
                    <a:pt x="841470" y="224138"/>
                  </a:lnTo>
                  <a:cubicBezTo>
                    <a:pt x="841470" y="256914"/>
                    <a:pt x="828450" y="288348"/>
                    <a:pt x="805274" y="311524"/>
                  </a:cubicBezTo>
                  <a:cubicBezTo>
                    <a:pt x="782098" y="334700"/>
                    <a:pt x="750664" y="347720"/>
                    <a:pt x="717889" y="347720"/>
                  </a:cubicBezTo>
                  <a:lnTo>
                    <a:pt x="123582" y="347720"/>
                  </a:lnTo>
                  <a:cubicBezTo>
                    <a:pt x="90806" y="347720"/>
                    <a:pt x="59372" y="334700"/>
                    <a:pt x="36196" y="311524"/>
                  </a:cubicBezTo>
                  <a:cubicBezTo>
                    <a:pt x="13020" y="288348"/>
                    <a:pt x="0" y="256914"/>
                    <a:pt x="0" y="224138"/>
                  </a:cubicBezTo>
                  <a:lnTo>
                    <a:pt x="0" y="123582"/>
                  </a:lnTo>
                  <a:cubicBezTo>
                    <a:pt x="0" y="90806"/>
                    <a:pt x="13020" y="59372"/>
                    <a:pt x="36196" y="36196"/>
                  </a:cubicBezTo>
                  <a:cubicBezTo>
                    <a:pt x="59372" y="13020"/>
                    <a:pt x="90806" y="0"/>
                    <a:pt x="123582" y="0"/>
                  </a:cubicBezTo>
                  <a:close/>
                </a:path>
              </a:pathLst>
            </a:custGeom>
            <a:solidFill>
              <a:srgbClr val="EEBD3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841470" cy="4143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DM Sans"/>
                </a:rPr>
                <a:t>DISTANT READING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491916" y="3233528"/>
            <a:ext cx="3194957" cy="1208314"/>
            <a:chOff x="0" y="0"/>
            <a:chExt cx="841470" cy="31823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41470" cy="318239"/>
            </a:xfrm>
            <a:custGeom>
              <a:avLst/>
              <a:gdLst/>
              <a:ahLst/>
              <a:cxnLst/>
              <a:rect r="r" b="b" t="t" l="l"/>
              <a:pathLst>
                <a:path h="318239" w="841470">
                  <a:moveTo>
                    <a:pt x="123582" y="0"/>
                  </a:moveTo>
                  <a:lnTo>
                    <a:pt x="717889" y="0"/>
                  </a:lnTo>
                  <a:cubicBezTo>
                    <a:pt x="750664" y="0"/>
                    <a:pt x="782098" y="13020"/>
                    <a:pt x="805274" y="36196"/>
                  </a:cubicBezTo>
                  <a:cubicBezTo>
                    <a:pt x="828450" y="59372"/>
                    <a:pt x="841470" y="90806"/>
                    <a:pt x="841470" y="123582"/>
                  </a:cubicBezTo>
                  <a:lnTo>
                    <a:pt x="841470" y="194658"/>
                  </a:lnTo>
                  <a:cubicBezTo>
                    <a:pt x="841470" y="227433"/>
                    <a:pt x="828450" y="258867"/>
                    <a:pt x="805274" y="282043"/>
                  </a:cubicBezTo>
                  <a:cubicBezTo>
                    <a:pt x="782098" y="305219"/>
                    <a:pt x="750664" y="318239"/>
                    <a:pt x="717889" y="318239"/>
                  </a:cubicBezTo>
                  <a:lnTo>
                    <a:pt x="123582" y="318239"/>
                  </a:lnTo>
                  <a:cubicBezTo>
                    <a:pt x="90806" y="318239"/>
                    <a:pt x="59372" y="305219"/>
                    <a:pt x="36196" y="282043"/>
                  </a:cubicBezTo>
                  <a:cubicBezTo>
                    <a:pt x="13020" y="258867"/>
                    <a:pt x="0" y="227433"/>
                    <a:pt x="0" y="194658"/>
                  </a:cubicBezTo>
                  <a:lnTo>
                    <a:pt x="0" y="123582"/>
                  </a:lnTo>
                  <a:cubicBezTo>
                    <a:pt x="0" y="90806"/>
                    <a:pt x="13020" y="59372"/>
                    <a:pt x="36196" y="36196"/>
                  </a:cubicBezTo>
                  <a:cubicBezTo>
                    <a:pt x="59372" y="13020"/>
                    <a:pt x="90806" y="0"/>
                    <a:pt x="123582" y="0"/>
                  </a:cubicBezTo>
                  <a:close/>
                </a:path>
              </a:pathLst>
            </a:custGeom>
            <a:solidFill>
              <a:srgbClr val="EE856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841470" cy="3849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DM Sans"/>
                </a:rPr>
                <a:t>BUSQUEDA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332986" y="3202665"/>
            <a:ext cx="4289625" cy="1208314"/>
            <a:chOff x="0" y="0"/>
            <a:chExt cx="1129778" cy="31823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29778" cy="318239"/>
            </a:xfrm>
            <a:custGeom>
              <a:avLst/>
              <a:gdLst/>
              <a:ahLst/>
              <a:cxnLst/>
              <a:rect r="r" b="b" t="t" l="l"/>
              <a:pathLst>
                <a:path h="318239" w="1129778">
                  <a:moveTo>
                    <a:pt x="92045" y="0"/>
                  </a:moveTo>
                  <a:lnTo>
                    <a:pt x="1037733" y="0"/>
                  </a:lnTo>
                  <a:cubicBezTo>
                    <a:pt x="1088568" y="0"/>
                    <a:pt x="1129778" y="41210"/>
                    <a:pt x="1129778" y="92045"/>
                  </a:cubicBezTo>
                  <a:lnTo>
                    <a:pt x="1129778" y="226194"/>
                  </a:lnTo>
                  <a:cubicBezTo>
                    <a:pt x="1129778" y="277029"/>
                    <a:pt x="1088568" y="318239"/>
                    <a:pt x="1037733" y="318239"/>
                  </a:cubicBezTo>
                  <a:lnTo>
                    <a:pt x="92045" y="318239"/>
                  </a:lnTo>
                  <a:cubicBezTo>
                    <a:pt x="41210" y="318239"/>
                    <a:pt x="0" y="277029"/>
                    <a:pt x="0" y="226194"/>
                  </a:cubicBezTo>
                  <a:lnTo>
                    <a:pt x="0" y="92045"/>
                  </a:lnTo>
                  <a:cubicBezTo>
                    <a:pt x="0" y="41210"/>
                    <a:pt x="41210" y="0"/>
                    <a:pt x="92045" y="0"/>
                  </a:cubicBezTo>
                  <a:close/>
                </a:path>
              </a:pathLst>
            </a:custGeom>
            <a:solidFill>
              <a:srgbClr val="0075B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1129778" cy="3849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DM Sans"/>
                </a:rPr>
                <a:t>MULTIDISCIPLINARIO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204628" y="4753802"/>
            <a:ext cx="2984046" cy="2267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1E1E49"/>
                </a:solidFill>
                <a:latin typeface="DM Sans"/>
              </a:rPr>
              <a:t>Organizar la bibliografía</a:t>
            </a:r>
          </a:p>
          <a:p>
            <a:pPr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DM Sans"/>
              </a:rPr>
              <a:t>Filtrar grandes cantidades de datos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994901" y="4839662"/>
            <a:ext cx="4188986" cy="3181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1E1E49"/>
                </a:solidFill>
                <a:latin typeface="DM Sans"/>
              </a:rPr>
              <a:t>Ofrece más opciones y es más personalizado con los objetivos </a:t>
            </a:r>
          </a:p>
          <a:p>
            <a:pPr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1E1E49"/>
                </a:solidFill>
                <a:latin typeface="DM Sans"/>
              </a:rPr>
              <a:t>Permite buscar cruces y subcategorías</a:t>
            </a:r>
          </a:p>
          <a:p>
            <a:pPr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1E1E49"/>
                </a:solidFill>
                <a:latin typeface="DM Sans"/>
              </a:rPr>
              <a:t>Profundizar en la búsqueda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721553" y="4839662"/>
            <a:ext cx="3144837" cy="2267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1E1E49"/>
                </a:solidFill>
                <a:latin typeface="DM Sans"/>
              </a:rPr>
              <a:t>Permite hallar cruces y áreas en común entre diferentes temas 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-442232" y="2194016"/>
            <a:ext cx="19169743" cy="359183"/>
            <a:chOff x="0" y="0"/>
            <a:chExt cx="5048821" cy="94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048821" cy="94600"/>
            </a:xfrm>
            <a:custGeom>
              <a:avLst/>
              <a:gdLst/>
              <a:ahLst/>
              <a:cxnLst/>
              <a:rect r="r" b="b" t="t" l="l"/>
              <a:pathLst>
                <a:path h="94600" w="5048821">
                  <a:moveTo>
                    <a:pt x="0" y="0"/>
                  </a:moveTo>
                  <a:lnTo>
                    <a:pt x="5048821" y="0"/>
                  </a:lnTo>
                  <a:lnTo>
                    <a:pt x="5048821" y="94600"/>
                  </a:lnTo>
                  <a:lnTo>
                    <a:pt x="0" y="94600"/>
                  </a:lnTo>
                  <a:close/>
                </a:path>
              </a:pathLst>
            </a:custGeom>
            <a:solidFill>
              <a:srgbClr val="1E1E49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5048821" cy="132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5174314" y="4753802"/>
            <a:ext cx="3282921" cy="3181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1E1E49"/>
                </a:solidFill>
                <a:latin typeface="DM Sans"/>
              </a:rPr>
              <a:t>Salvar tiempo viendo los datos de mayor relevancia de una gran cantidad de datos</a:t>
            </a:r>
          </a:p>
          <a:p>
            <a:pPr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1E1E49"/>
                </a:solidFill>
                <a:latin typeface="DM Sans"/>
              </a:rPr>
              <a:t>Skimming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7D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624465"/>
            <a:ext cx="9046029" cy="3580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E1E49"/>
                </a:solidFill>
                <a:latin typeface="DM Sans"/>
              </a:rPr>
              <a:t>Dificultad de instalar paquetes y librerías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E1E49"/>
                </a:solidFill>
                <a:latin typeface="DM Sans"/>
              </a:rPr>
              <a:t>Los paquetes los hemos utilizado en ayuda con chat GPT y por momentos ha sido complicado poder interpretar sus respuestas 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E1E49"/>
                </a:solidFill>
                <a:latin typeface="DM Sans"/>
              </a:rPr>
              <a:t>Duración del proyecto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074729" y="2195100"/>
            <a:ext cx="8803355" cy="7565383"/>
            <a:chOff x="0" y="0"/>
            <a:chExt cx="812800" cy="698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CA6B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337720" y="3947962"/>
            <a:ext cx="7436034" cy="5624346"/>
          </a:xfrm>
          <a:custGeom>
            <a:avLst/>
            <a:gdLst/>
            <a:ahLst/>
            <a:cxnLst/>
            <a:rect r="r" b="b" t="t" l="l"/>
            <a:pathLst>
              <a:path h="5624346" w="7436034">
                <a:moveTo>
                  <a:pt x="0" y="0"/>
                </a:moveTo>
                <a:lnTo>
                  <a:pt x="7436035" y="0"/>
                </a:lnTo>
                <a:lnTo>
                  <a:pt x="7436035" y="5624346"/>
                </a:lnTo>
                <a:lnTo>
                  <a:pt x="0" y="56243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866775"/>
            <a:ext cx="7973378" cy="1377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1E1E49"/>
                </a:solidFill>
                <a:latin typeface="DM Sans Bold"/>
              </a:rPr>
              <a:t>Limitaciones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0" y="2547054"/>
            <a:ext cx="9002078" cy="220231"/>
            <a:chOff x="0" y="0"/>
            <a:chExt cx="2370918" cy="580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70918" cy="58003"/>
            </a:xfrm>
            <a:custGeom>
              <a:avLst/>
              <a:gdLst/>
              <a:ahLst/>
              <a:cxnLst/>
              <a:rect r="r" b="b" t="t" l="l"/>
              <a:pathLst>
                <a:path h="58003" w="2370918">
                  <a:moveTo>
                    <a:pt x="0" y="0"/>
                  </a:moveTo>
                  <a:lnTo>
                    <a:pt x="2370918" y="0"/>
                  </a:lnTo>
                  <a:lnTo>
                    <a:pt x="2370918" y="58003"/>
                  </a:lnTo>
                  <a:lnTo>
                    <a:pt x="0" y="58003"/>
                  </a:lnTo>
                  <a:close/>
                </a:path>
              </a:pathLst>
            </a:custGeom>
            <a:solidFill>
              <a:srgbClr val="3CA6B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370918" cy="961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767602"/>
            <a:ext cx="9568597" cy="3580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DM Sans Bold"/>
              </a:rPr>
              <a:t>En conclusión: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DM Sans"/>
              </a:rPr>
              <a:t> LUPA es un programa destinado a la investigación bibliográfica especializada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DM Sans"/>
              </a:rPr>
              <a:t> Se hizo uso de: streamlit, nltk, gensin y pandas, selenium (webscrapping)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DM Sans"/>
              </a:rPr>
              <a:t> Fue programado en VSC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411359" y="2195082"/>
            <a:ext cx="8803355" cy="7565383"/>
            <a:chOff x="0" y="0"/>
            <a:chExt cx="812800" cy="698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A7DDE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514986" y="866775"/>
            <a:ext cx="7629014" cy="1377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DM Sans Bold"/>
              </a:rPr>
              <a:t>Conclusiones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2662827"/>
            <a:ext cx="9002078" cy="220231"/>
            <a:chOff x="0" y="0"/>
            <a:chExt cx="2370918" cy="580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70918" cy="58003"/>
            </a:xfrm>
            <a:custGeom>
              <a:avLst/>
              <a:gdLst/>
              <a:ahLst/>
              <a:cxnLst/>
              <a:rect r="r" b="b" t="t" l="l"/>
              <a:pathLst>
                <a:path h="58003" w="2370918">
                  <a:moveTo>
                    <a:pt x="0" y="0"/>
                  </a:moveTo>
                  <a:lnTo>
                    <a:pt x="2370918" y="0"/>
                  </a:lnTo>
                  <a:lnTo>
                    <a:pt x="2370918" y="58003"/>
                  </a:lnTo>
                  <a:lnTo>
                    <a:pt x="0" y="58003"/>
                  </a:lnTo>
                  <a:close/>
                </a:path>
              </a:pathLst>
            </a:custGeom>
            <a:solidFill>
              <a:srgbClr val="A7DDE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370918" cy="961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789709" y="1261032"/>
            <a:ext cx="3373393" cy="7997268"/>
          </a:xfrm>
          <a:custGeom>
            <a:avLst/>
            <a:gdLst/>
            <a:ahLst/>
            <a:cxnLst/>
            <a:rect r="r" b="b" t="t" l="l"/>
            <a:pathLst>
              <a:path h="7997268" w="3373393">
                <a:moveTo>
                  <a:pt x="0" y="0"/>
                </a:moveTo>
                <a:lnTo>
                  <a:pt x="3373393" y="0"/>
                </a:lnTo>
                <a:lnTo>
                  <a:pt x="3373393" y="7997268"/>
                </a:lnTo>
                <a:lnTo>
                  <a:pt x="0" y="7997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7D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624465"/>
            <a:ext cx="9046029" cy="4180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E1E49"/>
                </a:solidFill>
                <a:latin typeface="DM Sans"/>
              </a:rPr>
              <a:t>Ampliar su uso a una mayor cantidad de fuentes usando webscrapping</a:t>
            </a:r>
            <a:r>
              <a:rPr lang="en-US" sz="3399">
                <a:solidFill>
                  <a:srgbClr val="1E1E49"/>
                </a:solidFill>
                <a:latin typeface="DM Sans"/>
              </a:rPr>
              <a:t> 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E1E49"/>
                </a:solidFill>
                <a:latin typeface="DM Sans"/>
              </a:rPr>
              <a:t>Permitir organizar los datos en base a cercanía semántica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E1E49"/>
                </a:solidFill>
                <a:latin typeface="DM Sans"/>
              </a:rPr>
              <a:t>Buscador por autor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E1E49"/>
                </a:solidFill>
                <a:latin typeface="DM Sans"/>
              </a:rPr>
              <a:t>Mostrar intersecciones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E1E49"/>
                </a:solidFill>
                <a:latin typeface="DM Sans"/>
              </a:rPr>
              <a:t>Data adicional x doc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074729" y="2195100"/>
            <a:ext cx="8803355" cy="7565383"/>
            <a:chOff x="0" y="0"/>
            <a:chExt cx="812800" cy="698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CA6B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866775"/>
            <a:ext cx="7973378" cy="1377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1E1E49"/>
                </a:solidFill>
                <a:latin typeface="DM Sans Bold"/>
              </a:rPr>
              <a:t>Posibilidades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2547054"/>
            <a:ext cx="9002078" cy="220231"/>
            <a:chOff x="0" y="0"/>
            <a:chExt cx="2370918" cy="580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70918" cy="58003"/>
            </a:xfrm>
            <a:custGeom>
              <a:avLst/>
              <a:gdLst/>
              <a:ahLst/>
              <a:cxnLst/>
              <a:rect r="r" b="b" t="t" l="l"/>
              <a:pathLst>
                <a:path h="58003" w="2370918">
                  <a:moveTo>
                    <a:pt x="0" y="0"/>
                  </a:moveTo>
                  <a:lnTo>
                    <a:pt x="2370918" y="0"/>
                  </a:lnTo>
                  <a:lnTo>
                    <a:pt x="2370918" y="58003"/>
                  </a:lnTo>
                  <a:lnTo>
                    <a:pt x="0" y="58003"/>
                  </a:lnTo>
                  <a:close/>
                </a:path>
              </a:pathLst>
            </a:custGeom>
            <a:solidFill>
              <a:srgbClr val="3CA6B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370918" cy="961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1441694" y="3139541"/>
            <a:ext cx="6069424" cy="5319022"/>
          </a:xfrm>
          <a:custGeom>
            <a:avLst/>
            <a:gdLst/>
            <a:ahLst/>
            <a:cxnLst/>
            <a:rect r="r" b="b" t="t" l="l"/>
            <a:pathLst>
              <a:path h="5319022" w="6069424">
                <a:moveTo>
                  <a:pt x="0" y="0"/>
                </a:moveTo>
                <a:lnTo>
                  <a:pt x="6069424" y="0"/>
                </a:lnTo>
                <a:lnTo>
                  <a:pt x="6069424" y="5319023"/>
                </a:lnTo>
                <a:lnTo>
                  <a:pt x="0" y="5319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7D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11742" y="782898"/>
            <a:ext cx="2326586" cy="1999410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E87B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190500"/>
              <a:ext cx="5842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99"/>
                </a:lnSpc>
              </a:pPr>
              <a:r>
                <a:rPr lang="en-US" sz="9999">
                  <a:solidFill>
                    <a:srgbClr val="FFFFFF"/>
                  </a:solidFill>
                  <a:latin typeface="DM Sans Bold"/>
                </a:rPr>
                <a:t>1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311742" y="3023496"/>
            <a:ext cx="2326586" cy="2053302"/>
            <a:chOff x="0" y="0"/>
            <a:chExt cx="812800" cy="7173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17327"/>
            </a:xfrm>
            <a:custGeom>
              <a:avLst/>
              <a:gdLst/>
              <a:ahLst/>
              <a:cxnLst/>
              <a:rect r="r" b="b" t="t" l="l"/>
              <a:pathLst>
                <a:path h="717327" w="812800">
                  <a:moveTo>
                    <a:pt x="812800" y="358664"/>
                  </a:moveTo>
                  <a:lnTo>
                    <a:pt x="609600" y="717327"/>
                  </a:lnTo>
                  <a:lnTo>
                    <a:pt x="203200" y="717327"/>
                  </a:lnTo>
                  <a:lnTo>
                    <a:pt x="0" y="358664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58664"/>
                  </a:lnTo>
                  <a:close/>
                </a:path>
              </a:pathLst>
            </a:custGeom>
            <a:solidFill>
              <a:srgbClr val="F2BE4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14300" y="-190500"/>
              <a:ext cx="584200" cy="907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99"/>
                </a:lnSpc>
              </a:pPr>
              <a:r>
                <a:rPr lang="en-US" sz="9999">
                  <a:solidFill>
                    <a:srgbClr val="FFFFFF"/>
                  </a:solidFill>
                  <a:latin typeface="Canva Sans Bold"/>
                </a:rPr>
                <a:t>2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311742" y="5264094"/>
            <a:ext cx="2326586" cy="2053302"/>
            <a:chOff x="0" y="0"/>
            <a:chExt cx="812800" cy="71732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717327"/>
            </a:xfrm>
            <a:custGeom>
              <a:avLst/>
              <a:gdLst/>
              <a:ahLst/>
              <a:cxnLst/>
              <a:rect r="r" b="b" t="t" l="l"/>
              <a:pathLst>
                <a:path h="717327" w="812800">
                  <a:moveTo>
                    <a:pt x="812800" y="358664"/>
                  </a:moveTo>
                  <a:lnTo>
                    <a:pt x="609600" y="717327"/>
                  </a:lnTo>
                  <a:lnTo>
                    <a:pt x="203200" y="717327"/>
                  </a:lnTo>
                  <a:lnTo>
                    <a:pt x="0" y="358664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58664"/>
                  </a:lnTo>
                  <a:close/>
                </a:path>
              </a:pathLst>
            </a:custGeom>
            <a:solidFill>
              <a:srgbClr val="D1508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-190500"/>
              <a:ext cx="584200" cy="907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99"/>
                </a:lnSpc>
              </a:pPr>
              <a:r>
                <a:rPr lang="en-US" sz="9999">
                  <a:solidFill>
                    <a:srgbClr val="FFFFFF"/>
                  </a:solidFill>
                  <a:latin typeface="Canva Sans Bold"/>
                </a:rPr>
                <a:t>3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311742" y="7504692"/>
            <a:ext cx="2326586" cy="2053302"/>
            <a:chOff x="0" y="0"/>
            <a:chExt cx="812800" cy="71732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717327"/>
            </a:xfrm>
            <a:custGeom>
              <a:avLst/>
              <a:gdLst/>
              <a:ahLst/>
              <a:cxnLst/>
              <a:rect r="r" b="b" t="t" l="l"/>
              <a:pathLst>
                <a:path h="717327" w="812800">
                  <a:moveTo>
                    <a:pt x="812800" y="358664"/>
                  </a:moveTo>
                  <a:lnTo>
                    <a:pt x="609600" y="717327"/>
                  </a:lnTo>
                  <a:lnTo>
                    <a:pt x="203200" y="717327"/>
                  </a:lnTo>
                  <a:lnTo>
                    <a:pt x="0" y="358664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58664"/>
                  </a:lnTo>
                  <a:close/>
                </a:path>
              </a:pathLst>
            </a:custGeom>
            <a:solidFill>
              <a:srgbClr val="3CA6B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190500"/>
              <a:ext cx="584200" cy="907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99"/>
                </a:lnSpc>
              </a:pPr>
              <a:r>
                <a:rPr lang="en-US" sz="9999">
                  <a:solidFill>
                    <a:srgbClr val="FFFFFF"/>
                  </a:solidFill>
                  <a:latin typeface="Canva Sans Bold"/>
                </a:rPr>
                <a:t>4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243246" y="-303792"/>
            <a:ext cx="7973963" cy="11094057"/>
            <a:chOff x="0" y="0"/>
            <a:chExt cx="2100138" cy="292189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00138" cy="2921892"/>
            </a:xfrm>
            <a:custGeom>
              <a:avLst/>
              <a:gdLst/>
              <a:ahLst/>
              <a:cxnLst/>
              <a:rect r="r" b="b" t="t" l="l"/>
              <a:pathLst>
                <a:path h="2921892" w="2100138">
                  <a:moveTo>
                    <a:pt x="0" y="0"/>
                  </a:moveTo>
                  <a:lnTo>
                    <a:pt x="2100138" y="0"/>
                  </a:lnTo>
                  <a:lnTo>
                    <a:pt x="2100138" y="2921892"/>
                  </a:lnTo>
                  <a:lnTo>
                    <a:pt x="0" y="2921892"/>
                  </a:lnTo>
                  <a:close/>
                </a:path>
              </a:pathLst>
            </a:custGeom>
            <a:solidFill>
              <a:srgbClr val="1E1E4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100138" cy="29599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3076827" y="1544567"/>
            <a:ext cx="1905417" cy="1888095"/>
          </a:xfrm>
          <a:custGeom>
            <a:avLst/>
            <a:gdLst/>
            <a:ahLst/>
            <a:cxnLst/>
            <a:rect r="r" b="b" t="t" l="l"/>
            <a:pathLst>
              <a:path h="1888095" w="1905417">
                <a:moveTo>
                  <a:pt x="0" y="0"/>
                </a:moveTo>
                <a:lnTo>
                  <a:pt x="1905417" y="0"/>
                </a:lnTo>
                <a:lnTo>
                  <a:pt x="1905417" y="1888095"/>
                </a:lnTo>
                <a:lnTo>
                  <a:pt x="0" y="1888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235319" y="4023212"/>
            <a:ext cx="5730030" cy="903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</a:pPr>
            <a:r>
              <a:rPr lang="en-US" sz="5300">
                <a:solidFill>
                  <a:srgbClr val="FFFFFF"/>
                </a:solidFill>
                <a:latin typeface="DM Sans Bold"/>
              </a:rPr>
              <a:t>¿Qué es LUPA?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62025" y="5551015"/>
            <a:ext cx="6276618" cy="2980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DM Sans"/>
              </a:rPr>
              <a:t>LUPA es un buscador interactivo orientado a las publicaciones investigativas de  arxiv con la temática de “Language and Computation”.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221637" y="1181575"/>
            <a:ext cx="4614634" cy="1078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19"/>
              </a:lnSpc>
            </a:pPr>
            <a:r>
              <a:rPr lang="en-US" sz="6299">
                <a:solidFill>
                  <a:srgbClr val="1E1E49"/>
                </a:solidFill>
                <a:latin typeface="DM Sans Bold"/>
              </a:rPr>
              <a:t>Objetivos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221637" y="3449146"/>
            <a:ext cx="4614634" cy="1078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19"/>
              </a:lnSpc>
            </a:pPr>
            <a:r>
              <a:rPr lang="en-US" sz="6299">
                <a:solidFill>
                  <a:srgbClr val="1E1E49"/>
                </a:solidFill>
                <a:latin typeface="DM Sans Bold"/>
              </a:rPr>
              <a:t>Funciones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221637" y="5641975"/>
            <a:ext cx="4614634" cy="1078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19"/>
              </a:lnSpc>
            </a:pPr>
            <a:r>
              <a:rPr lang="en-US" sz="6299">
                <a:solidFill>
                  <a:srgbClr val="1E1E49"/>
                </a:solidFill>
                <a:latin typeface="DM Sans Bold"/>
              </a:rPr>
              <a:t>Código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221637" y="7834631"/>
            <a:ext cx="5613429" cy="1078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19"/>
              </a:lnSpc>
            </a:pPr>
            <a:r>
              <a:rPr lang="en-US" sz="6299">
                <a:solidFill>
                  <a:srgbClr val="1E1E49"/>
                </a:solidFill>
                <a:latin typeface="DM Sans Bold"/>
              </a:rPr>
              <a:t>Utilidad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7D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0896" y="639393"/>
            <a:ext cx="19047669" cy="1812501"/>
            <a:chOff x="0" y="0"/>
            <a:chExt cx="5016670" cy="4773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16670" cy="477366"/>
            </a:xfrm>
            <a:custGeom>
              <a:avLst/>
              <a:gdLst/>
              <a:ahLst/>
              <a:cxnLst/>
              <a:rect r="r" b="b" t="t" l="l"/>
              <a:pathLst>
                <a:path h="477366" w="5016670">
                  <a:moveTo>
                    <a:pt x="0" y="0"/>
                  </a:moveTo>
                  <a:lnTo>
                    <a:pt x="5016670" y="0"/>
                  </a:lnTo>
                  <a:lnTo>
                    <a:pt x="5016670" y="477366"/>
                  </a:lnTo>
                  <a:lnTo>
                    <a:pt x="0" y="477366"/>
                  </a:lnTo>
                  <a:close/>
                </a:path>
              </a:pathLst>
            </a:custGeom>
            <a:solidFill>
              <a:srgbClr val="1E1E4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016670" cy="5249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874026" y="3218477"/>
            <a:ext cx="4881223" cy="542358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70065" y="1020885"/>
            <a:ext cx="6380073" cy="944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0"/>
              </a:lnSpc>
            </a:pPr>
            <a:r>
              <a:rPr lang="en-US" sz="5535">
                <a:solidFill>
                  <a:srgbClr val="FFFFFF"/>
                </a:solidFill>
                <a:latin typeface="DM Sans"/>
              </a:rPr>
              <a:t>OBJETIVOS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39611" y="3066077"/>
            <a:ext cx="5040981" cy="1384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39"/>
              </a:lnSpc>
            </a:pPr>
            <a:r>
              <a:rPr lang="en-US" sz="8099">
                <a:solidFill>
                  <a:srgbClr val="1E1E49"/>
                </a:solidFill>
                <a:latin typeface="DM Sans Bold"/>
              </a:rPr>
              <a:t>INICIALES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16213" y="4597809"/>
            <a:ext cx="5264379" cy="4887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49" indent="-377824" lvl="1">
              <a:lnSpc>
                <a:spcPts val="4339"/>
              </a:lnSpc>
              <a:buFont typeface="Arial"/>
              <a:buChar char="•"/>
            </a:pPr>
            <a:r>
              <a:rPr lang="en-US" sz="3499">
                <a:solidFill>
                  <a:srgbClr val="1E1E49"/>
                </a:solidFill>
                <a:latin typeface="DM Sans"/>
              </a:rPr>
              <a:t>Organizar datos en base a un cruce de referencias</a:t>
            </a:r>
          </a:p>
          <a:p>
            <a:pPr marL="755649" indent="-377824" lvl="1">
              <a:lnSpc>
                <a:spcPts val="4339"/>
              </a:lnSpc>
              <a:buFont typeface="Arial"/>
              <a:buChar char="•"/>
            </a:pPr>
            <a:r>
              <a:rPr lang="en-US" sz="3499">
                <a:solidFill>
                  <a:srgbClr val="1E1E49"/>
                </a:solidFill>
                <a:latin typeface="DM Sans"/>
              </a:rPr>
              <a:t>Buscador de tendencias geográficas</a:t>
            </a:r>
          </a:p>
          <a:p>
            <a:pPr marL="755649" indent="-377824" lvl="1">
              <a:lnSpc>
                <a:spcPts val="4339"/>
              </a:lnSpc>
              <a:buFont typeface="Arial"/>
              <a:buChar char="•"/>
            </a:pPr>
            <a:r>
              <a:rPr lang="en-US" sz="3499">
                <a:solidFill>
                  <a:srgbClr val="1E1E49"/>
                </a:solidFill>
                <a:latin typeface="DM Sans"/>
              </a:rPr>
              <a:t>Agrupar temas en base a cercanía semántica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248682" y="3066077"/>
            <a:ext cx="5040981" cy="1384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40"/>
              </a:lnSpc>
            </a:pPr>
            <a:r>
              <a:rPr lang="en-US" sz="8100">
                <a:solidFill>
                  <a:srgbClr val="1E1E49"/>
                </a:solidFill>
                <a:latin typeface="DM Sans Bold"/>
              </a:rPr>
              <a:t>FINALES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48682" y="4565009"/>
            <a:ext cx="5556946" cy="4920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0"/>
              </a:lnSpc>
            </a:pPr>
            <a:r>
              <a:rPr lang="en-US" sz="3153">
                <a:solidFill>
                  <a:srgbClr val="1E1E49"/>
                </a:solidFill>
                <a:latin typeface="DM Sans"/>
              </a:rPr>
              <a:t>Dada una base de datos de bibliografía academica </a:t>
            </a:r>
          </a:p>
          <a:p>
            <a:pPr marL="680929" indent="-340465" lvl="1">
              <a:lnSpc>
                <a:spcPts val="3910"/>
              </a:lnSpc>
              <a:buFont typeface="Arial"/>
              <a:buChar char="•"/>
            </a:pPr>
            <a:r>
              <a:rPr lang="en-US" sz="3153">
                <a:solidFill>
                  <a:srgbClr val="1E1E49"/>
                </a:solidFill>
                <a:latin typeface="DM Sans"/>
              </a:rPr>
              <a:t>filtrar por el tema que aparece en la pagina de arxiv </a:t>
            </a:r>
          </a:p>
          <a:p>
            <a:pPr marL="680929" indent="-340465" lvl="1">
              <a:lnSpc>
                <a:spcPts val="3910"/>
              </a:lnSpc>
              <a:buFont typeface="Arial"/>
              <a:buChar char="•"/>
            </a:pPr>
            <a:r>
              <a:rPr lang="en-US" sz="3153">
                <a:solidFill>
                  <a:srgbClr val="1E1E49"/>
                </a:solidFill>
                <a:latin typeface="DM Sans"/>
              </a:rPr>
              <a:t>ordenar en base a su similitud de un input en un buscador y esta similitud es en base de un embedding.</a:t>
            </a:r>
            <a:r>
              <a:rPr lang="en-US" sz="3153">
                <a:solidFill>
                  <a:srgbClr val="1E1E49"/>
                </a:solidFill>
                <a:latin typeface="DM Sans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7D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366897"/>
            <a:ext cx="9002078" cy="220231"/>
            <a:chOff x="0" y="0"/>
            <a:chExt cx="2370918" cy="580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70918" cy="58003"/>
            </a:xfrm>
            <a:custGeom>
              <a:avLst/>
              <a:gdLst/>
              <a:ahLst/>
              <a:cxnLst/>
              <a:rect r="r" b="b" t="t" l="l"/>
              <a:pathLst>
                <a:path h="58003" w="2370918">
                  <a:moveTo>
                    <a:pt x="0" y="0"/>
                  </a:moveTo>
                  <a:lnTo>
                    <a:pt x="2370918" y="0"/>
                  </a:lnTo>
                  <a:lnTo>
                    <a:pt x="2370918" y="58003"/>
                  </a:lnTo>
                  <a:lnTo>
                    <a:pt x="0" y="58003"/>
                  </a:lnTo>
                  <a:close/>
                </a:path>
              </a:pathLst>
            </a:custGeom>
            <a:solidFill>
              <a:srgbClr val="1E1E4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70918" cy="961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41262" y="3338741"/>
            <a:ext cx="8850936" cy="6261031"/>
          </a:xfrm>
          <a:custGeom>
            <a:avLst/>
            <a:gdLst/>
            <a:ahLst/>
            <a:cxnLst/>
            <a:rect r="r" b="b" t="t" l="l"/>
            <a:pathLst>
              <a:path h="6261031" w="8850936">
                <a:moveTo>
                  <a:pt x="0" y="0"/>
                </a:moveTo>
                <a:lnTo>
                  <a:pt x="8850936" y="0"/>
                </a:lnTo>
                <a:lnTo>
                  <a:pt x="8850936" y="6261031"/>
                </a:lnTo>
                <a:lnTo>
                  <a:pt x="0" y="62610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891650" y="1395138"/>
            <a:ext cx="12735301" cy="6624929"/>
          </a:xfrm>
          <a:custGeom>
            <a:avLst/>
            <a:gdLst/>
            <a:ahLst/>
            <a:cxnLst/>
            <a:rect r="r" b="b" t="t" l="l"/>
            <a:pathLst>
              <a:path h="6624929" w="12735301">
                <a:moveTo>
                  <a:pt x="0" y="0"/>
                </a:moveTo>
                <a:lnTo>
                  <a:pt x="12735300" y="0"/>
                </a:lnTo>
                <a:lnTo>
                  <a:pt x="12735300" y="6624929"/>
                </a:lnTo>
                <a:lnTo>
                  <a:pt x="0" y="66249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008567" y="3138368"/>
            <a:ext cx="3167262" cy="3138469"/>
          </a:xfrm>
          <a:custGeom>
            <a:avLst/>
            <a:gdLst/>
            <a:ahLst/>
            <a:cxnLst/>
            <a:rect r="r" b="b" t="t" l="l"/>
            <a:pathLst>
              <a:path h="3138469" w="3167262">
                <a:moveTo>
                  <a:pt x="0" y="0"/>
                </a:moveTo>
                <a:lnTo>
                  <a:pt x="3167262" y="0"/>
                </a:lnTo>
                <a:lnTo>
                  <a:pt x="3167262" y="3138469"/>
                </a:lnTo>
                <a:lnTo>
                  <a:pt x="0" y="31384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625222"/>
            <a:ext cx="9655872" cy="1377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1E1E49"/>
                </a:solidFill>
                <a:latin typeface="DM Sans Bold"/>
              </a:rPr>
              <a:t>Selenium y datos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21694" y="8529220"/>
            <a:ext cx="7603428" cy="72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91"/>
              </a:lnSpc>
            </a:pPr>
            <a:r>
              <a:rPr lang="en-US" sz="4208" u="sng">
                <a:solidFill>
                  <a:srgbClr val="1E1E49"/>
                </a:solidFill>
                <a:latin typeface="Arimo"/>
                <a:hlinkClick r:id="rId6" tooltip="https://arxiv.org/list/cs.CL/recent"/>
              </a:rPr>
              <a:t>https://arxiv.org/list/cs.CL/recent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71888" y="0"/>
            <a:ext cx="6116112" cy="10287000"/>
          </a:xfrm>
          <a:custGeom>
            <a:avLst/>
            <a:gdLst/>
            <a:ahLst/>
            <a:cxnLst/>
            <a:rect r="r" b="b" t="t" l="l"/>
            <a:pathLst>
              <a:path h="10287000" w="6116112">
                <a:moveTo>
                  <a:pt x="0" y="0"/>
                </a:moveTo>
                <a:lnTo>
                  <a:pt x="6116112" y="0"/>
                </a:lnTo>
                <a:lnTo>
                  <a:pt x="611611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58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366897"/>
            <a:ext cx="9002078" cy="220231"/>
            <a:chOff x="0" y="0"/>
            <a:chExt cx="2370918" cy="580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70918" cy="58003"/>
            </a:xfrm>
            <a:custGeom>
              <a:avLst/>
              <a:gdLst/>
              <a:ahLst/>
              <a:cxnLst/>
              <a:rect r="r" b="b" t="t" l="l"/>
              <a:pathLst>
                <a:path h="58003" w="2370918">
                  <a:moveTo>
                    <a:pt x="0" y="0"/>
                  </a:moveTo>
                  <a:lnTo>
                    <a:pt x="2370918" y="0"/>
                  </a:lnTo>
                  <a:lnTo>
                    <a:pt x="2370918" y="58003"/>
                  </a:lnTo>
                  <a:lnTo>
                    <a:pt x="0" y="58003"/>
                  </a:lnTo>
                  <a:close/>
                </a:path>
              </a:pathLst>
            </a:custGeom>
            <a:solidFill>
              <a:srgbClr val="A7DDE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70918" cy="961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1391345">
            <a:off x="7886605" y="3614905"/>
            <a:ext cx="3795328" cy="1072180"/>
          </a:xfrm>
          <a:custGeom>
            <a:avLst/>
            <a:gdLst/>
            <a:ahLst/>
            <a:cxnLst/>
            <a:rect r="r" b="b" t="t" l="l"/>
            <a:pathLst>
              <a:path h="1072180" w="3795328">
                <a:moveTo>
                  <a:pt x="0" y="0"/>
                </a:moveTo>
                <a:lnTo>
                  <a:pt x="3795329" y="0"/>
                </a:lnTo>
                <a:lnTo>
                  <a:pt x="3795329" y="1072181"/>
                </a:lnTo>
                <a:lnTo>
                  <a:pt x="0" y="10721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71749" y="8542897"/>
            <a:ext cx="8667967" cy="1103419"/>
          </a:xfrm>
          <a:custGeom>
            <a:avLst/>
            <a:gdLst/>
            <a:ahLst/>
            <a:cxnLst/>
            <a:rect r="r" b="b" t="t" l="l"/>
            <a:pathLst>
              <a:path h="1103419" w="8667967">
                <a:moveTo>
                  <a:pt x="0" y="0"/>
                </a:moveTo>
                <a:lnTo>
                  <a:pt x="8667968" y="0"/>
                </a:lnTo>
                <a:lnTo>
                  <a:pt x="8667968" y="1103419"/>
                </a:lnTo>
                <a:lnTo>
                  <a:pt x="0" y="11034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3926188"/>
            <a:ext cx="6007586" cy="2863344"/>
          </a:xfrm>
          <a:custGeom>
            <a:avLst/>
            <a:gdLst/>
            <a:ahLst/>
            <a:cxnLst/>
            <a:rect r="r" b="b" t="t" l="l"/>
            <a:pathLst>
              <a:path h="2863344" w="6007586">
                <a:moveTo>
                  <a:pt x="0" y="0"/>
                </a:moveTo>
                <a:lnTo>
                  <a:pt x="6007586" y="0"/>
                </a:lnTo>
                <a:lnTo>
                  <a:pt x="6007586" y="2863344"/>
                </a:lnTo>
                <a:lnTo>
                  <a:pt x="0" y="28633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665142"/>
            <a:ext cx="9655872" cy="1377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DM Sans Bold"/>
              </a:rPr>
              <a:t>Presentando LUPA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1590" y="2831283"/>
            <a:ext cx="3700318" cy="887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1. IMPORTS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28822" y="7170248"/>
            <a:ext cx="3670643" cy="887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2. LEER CSV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71888" y="0"/>
            <a:ext cx="6116112" cy="10287000"/>
          </a:xfrm>
          <a:custGeom>
            <a:avLst/>
            <a:gdLst/>
            <a:ahLst/>
            <a:cxnLst/>
            <a:rect r="r" b="b" t="t" l="l"/>
            <a:pathLst>
              <a:path h="10287000" w="6116112">
                <a:moveTo>
                  <a:pt x="0" y="0"/>
                </a:moveTo>
                <a:lnTo>
                  <a:pt x="6116112" y="0"/>
                </a:lnTo>
                <a:lnTo>
                  <a:pt x="611611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58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3583" y="2231566"/>
            <a:ext cx="11333005" cy="7026734"/>
          </a:xfrm>
          <a:custGeom>
            <a:avLst/>
            <a:gdLst/>
            <a:ahLst/>
            <a:cxnLst/>
            <a:rect r="r" b="b" t="t" l="l"/>
            <a:pathLst>
              <a:path h="7026734" w="11333005">
                <a:moveTo>
                  <a:pt x="0" y="0"/>
                </a:moveTo>
                <a:lnTo>
                  <a:pt x="11333005" y="0"/>
                </a:lnTo>
                <a:lnTo>
                  <a:pt x="11333005" y="7026734"/>
                </a:lnTo>
                <a:lnTo>
                  <a:pt x="0" y="70267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065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94449" y="6055501"/>
            <a:ext cx="3877967" cy="3930372"/>
          </a:xfrm>
          <a:custGeom>
            <a:avLst/>
            <a:gdLst/>
            <a:ahLst/>
            <a:cxnLst/>
            <a:rect r="r" b="b" t="t" l="l"/>
            <a:pathLst>
              <a:path h="3930372" w="3877967">
                <a:moveTo>
                  <a:pt x="0" y="0"/>
                </a:moveTo>
                <a:lnTo>
                  <a:pt x="3877967" y="0"/>
                </a:lnTo>
                <a:lnTo>
                  <a:pt x="3877967" y="3930371"/>
                </a:lnTo>
                <a:lnTo>
                  <a:pt x="0" y="39303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104775" cap="sq">
            <a:solidFill>
              <a:srgbClr val="1E1E49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814048">
            <a:off x="9723393" y="6353753"/>
            <a:ext cx="2678300" cy="1139495"/>
          </a:xfrm>
          <a:custGeom>
            <a:avLst/>
            <a:gdLst/>
            <a:ahLst/>
            <a:cxnLst/>
            <a:rect r="r" b="b" t="t" l="l"/>
            <a:pathLst>
              <a:path h="1139495" w="2678300">
                <a:moveTo>
                  <a:pt x="0" y="0"/>
                </a:moveTo>
                <a:lnTo>
                  <a:pt x="2678299" y="0"/>
                </a:lnTo>
                <a:lnTo>
                  <a:pt x="2678299" y="1139495"/>
                </a:lnTo>
                <a:lnTo>
                  <a:pt x="0" y="11394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13156" y="537537"/>
            <a:ext cx="8213949" cy="887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3. DISEÑO DE STREAMLIT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71888" y="0"/>
            <a:ext cx="6116112" cy="10287000"/>
          </a:xfrm>
          <a:custGeom>
            <a:avLst/>
            <a:gdLst/>
            <a:ahLst/>
            <a:cxnLst/>
            <a:rect r="r" b="b" t="t" l="l"/>
            <a:pathLst>
              <a:path h="10287000" w="6116112">
                <a:moveTo>
                  <a:pt x="0" y="0"/>
                </a:moveTo>
                <a:lnTo>
                  <a:pt x="6116112" y="0"/>
                </a:lnTo>
                <a:lnTo>
                  <a:pt x="611611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58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0568" y="2808823"/>
            <a:ext cx="11238246" cy="4669353"/>
          </a:xfrm>
          <a:custGeom>
            <a:avLst/>
            <a:gdLst/>
            <a:ahLst/>
            <a:cxnLst/>
            <a:rect r="r" b="b" t="t" l="l"/>
            <a:pathLst>
              <a:path h="4669353" w="11238246">
                <a:moveTo>
                  <a:pt x="0" y="0"/>
                </a:moveTo>
                <a:lnTo>
                  <a:pt x="11238246" y="0"/>
                </a:lnTo>
                <a:lnTo>
                  <a:pt x="11238246" y="4669354"/>
                </a:lnTo>
                <a:lnTo>
                  <a:pt x="0" y="46693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13156" y="537537"/>
            <a:ext cx="8213949" cy="1810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4. DEFINIR SUBJECTS Y CONVERTIR EN BOTONES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59963" y="7696960"/>
            <a:ext cx="11339455" cy="2121412"/>
          </a:xfrm>
          <a:custGeom>
            <a:avLst/>
            <a:gdLst/>
            <a:ahLst/>
            <a:cxnLst/>
            <a:rect r="r" b="b" t="t" l="l"/>
            <a:pathLst>
              <a:path h="2121412" w="11339455">
                <a:moveTo>
                  <a:pt x="0" y="0"/>
                </a:moveTo>
                <a:lnTo>
                  <a:pt x="11339455" y="0"/>
                </a:lnTo>
                <a:lnTo>
                  <a:pt x="11339455" y="2121413"/>
                </a:lnTo>
                <a:lnTo>
                  <a:pt x="0" y="21214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71888" y="0"/>
            <a:ext cx="6116112" cy="10287000"/>
          </a:xfrm>
          <a:custGeom>
            <a:avLst/>
            <a:gdLst/>
            <a:ahLst/>
            <a:cxnLst/>
            <a:rect r="r" b="b" t="t" l="l"/>
            <a:pathLst>
              <a:path h="10287000" w="6116112">
                <a:moveTo>
                  <a:pt x="0" y="0"/>
                </a:moveTo>
                <a:lnTo>
                  <a:pt x="6116112" y="0"/>
                </a:lnTo>
                <a:lnTo>
                  <a:pt x="611611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58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0720" y="2935723"/>
            <a:ext cx="11740705" cy="1478269"/>
          </a:xfrm>
          <a:custGeom>
            <a:avLst/>
            <a:gdLst/>
            <a:ahLst/>
            <a:cxnLst/>
            <a:rect r="r" b="b" t="t" l="l"/>
            <a:pathLst>
              <a:path h="1478269" w="11740705">
                <a:moveTo>
                  <a:pt x="0" y="0"/>
                </a:moveTo>
                <a:lnTo>
                  <a:pt x="11740705" y="0"/>
                </a:lnTo>
                <a:lnTo>
                  <a:pt x="11740705" y="1478270"/>
                </a:lnTo>
                <a:lnTo>
                  <a:pt x="0" y="14782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0500" y="6982068"/>
            <a:ext cx="11770925" cy="1544934"/>
          </a:xfrm>
          <a:custGeom>
            <a:avLst/>
            <a:gdLst/>
            <a:ahLst/>
            <a:cxnLst/>
            <a:rect r="r" b="b" t="t" l="l"/>
            <a:pathLst>
              <a:path h="1544934" w="11770925">
                <a:moveTo>
                  <a:pt x="0" y="0"/>
                </a:moveTo>
                <a:lnTo>
                  <a:pt x="11770925" y="0"/>
                </a:lnTo>
                <a:lnTo>
                  <a:pt x="11770925" y="1544934"/>
                </a:lnTo>
                <a:lnTo>
                  <a:pt x="0" y="1544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09738" y="1664748"/>
            <a:ext cx="8835085" cy="887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5. ELIMINAR STOPWORDS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2569" y="5383635"/>
            <a:ext cx="9766787" cy="887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6. LIMPIEZA DEL DATAFRAME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71888" y="0"/>
            <a:ext cx="6116112" cy="10287000"/>
          </a:xfrm>
          <a:custGeom>
            <a:avLst/>
            <a:gdLst/>
            <a:ahLst/>
            <a:cxnLst/>
            <a:rect r="r" b="b" t="t" l="l"/>
            <a:pathLst>
              <a:path h="10287000" w="6116112">
                <a:moveTo>
                  <a:pt x="0" y="0"/>
                </a:moveTo>
                <a:lnTo>
                  <a:pt x="6116112" y="0"/>
                </a:lnTo>
                <a:lnTo>
                  <a:pt x="611611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58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7041" y="3064140"/>
            <a:ext cx="11557519" cy="1586051"/>
          </a:xfrm>
          <a:custGeom>
            <a:avLst/>
            <a:gdLst/>
            <a:ahLst/>
            <a:cxnLst/>
            <a:rect r="r" b="b" t="t" l="l"/>
            <a:pathLst>
              <a:path h="1586051" w="11557519">
                <a:moveTo>
                  <a:pt x="0" y="0"/>
                </a:moveTo>
                <a:lnTo>
                  <a:pt x="11557519" y="0"/>
                </a:lnTo>
                <a:lnTo>
                  <a:pt x="11557519" y="1586051"/>
                </a:lnTo>
                <a:lnTo>
                  <a:pt x="0" y="15860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1184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22407" y="1600536"/>
            <a:ext cx="9766787" cy="887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7. BUSCADOR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327041" y="7054440"/>
            <a:ext cx="11557519" cy="1536774"/>
          </a:xfrm>
          <a:custGeom>
            <a:avLst/>
            <a:gdLst/>
            <a:ahLst/>
            <a:cxnLst/>
            <a:rect r="r" b="b" t="t" l="l"/>
            <a:pathLst>
              <a:path h="1536774" w="11557519">
                <a:moveTo>
                  <a:pt x="0" y="0"/>
                </a:moveTo>
                <a:lnTo>
                  <a:pt x="11557519" y="0"/>
                </a:lnTo>
                <a:lnTo>
                  <a:pt x="11557519" y="1536774"/>
                </a:lnTo>
                <a:lnTo>
                  <a:pt x="0" y="15367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8639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22407" y="5361152"/>
            <a:ext cx="9766787" cy="887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8. CALCULAR SIMILARIDAD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DAF6wOjxG38</dc:identifier>
  <dcterms:modified xsi:type="dcterms:W3CDTF">2011-08-01T06:04:30Z</dcterms:modified>
  <cp:revision>1</cp:revision>
  <dc:title>L</dc:title>
</cp:coreProperties>
</file>